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6" r:id="rId17"/>
    <p:sldId id="270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8370A-7892-4F8D-B50C-3C04AECC0500}" v="629" dt="2023-02-05T01:46:30.399"/>
    <p1510:client id="{BE2011B4-1A79-47DD-AF50-6E4492653820}" v="785" dt="2023-02-03T21:37:46.848"/>
    <p1510:client id="{C605D41E-B03A-407F-A86B-52FD3BCADBCB}" v="60" dt="2023-02-13T14:59:02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bingdonpta.org/histor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5314"/>
            <a:ext cx="9144000" cy="165347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Desegregation at Abingdon Elementary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EE253-472C-6952-DCA9-C09F7DD75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E2C8E74-0A5F-940C-6258-E70EB409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74" y="1990544"/>
            <a:ext cx="9025052" cy="43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F292-A220-D712-C34B-51EC7250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1966 – Housing Discrimination in </a:t>
            </a:r>
            <a:r>
              <a:rPr lang="en-US" dirty="0" err="1">
                <a:cs typeface="Calibri Light"/>
              </a:rPr>
              <a:t>Fairlington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02D4A0-1919-AE13-E78F-0B5B28A34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080" y="1717175"/>
            <a:ext cx="3467100" cy="426720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187583-E860-A6E7-8EB2-35AD0CE2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92" y="1769155"/>
            <a:ext cx="5358459" cy="42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796C-A463-B24E-AD5F-12D2EC4C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1967 – Continued Housing Discrimination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C883D-002D-BE57-C41F-D009632C5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" r="4404" b="84538"/>
          <a:stretch/>
        </p:blipFill>
        <p:spPr>
          <a:xfrm>
            <a:off x="1070096" y="1693979"/>
            <a:ext cx="4842779" cy="311988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59C24E7-1905-1027-4937-390091B4A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" t="82750" r="226" b="12705"/>
          <a:stretch/>
        </p:blipFill>
        <p:spPr>
          <a:xfrm>
            <a:off x="6645793" y="2726266"/>
            <a:ext cx="3972223" cy="11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3BB-114C-7FE4-EB51-D90D51E6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1968 – Fair Housing Act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8039BDC-4345-F795-0A30-64A7E1646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083" y="1825625"/>
            <a:ext cx="6347834" cy="4351338"/>
          </a:xfrm>
        </p:spPr>
      </p:pic>
    </p:spTree>
    <p:extLst>
      <p:ext uri="{BB962C8B-B14F-4D97-AF65-F5344CB8AC3E}">
        <p14:creationId xmlns:p14="http://schemas.microsoft.com/office/powerpoint/2010/main" val="396272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8D80-614C-5A44-4A2A-984F684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1968 – First Black Students Enroll at Abingdon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08B492-5231-F802-3539-B39388359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7" r="-63" b="71241"/>
          <a:stretch/>
        </p:blipFill>
        <p:spPr>
          <a:xfrm>
            <a:off x="838200" y="1825625"/>
            <a:ext cx="10519405" cy="3924371"/>
          </a:xfrm>
        </p:spPr>
      </p:pic>
    </p:spTree>
    <p:extLst>
      <p:ext uri="{BB962C8B-B14F-4D97-AF65-F5344CB8AC3E}">
        <p14:creationId xmlns:p14="http://schemas.microsoft.com/office/powerpoint/2010/main" val="293820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9D2C-FF38-E2B8-0E31-1DA0B470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1969 – Yearbook Images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4F40CA-9190-0E22-0531-73DB1C9EB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61" t="8564" r="10156" b="9649"/>
          <a:stretch/>
        </p:blipFill>
        <p:spPr>
          <a:xfrm>
            <a:off x="836647" y="1714112"/>
            <a:ext cx="5006403" cy="39670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F61900-6032-B2E8-D868-58B0D741E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0" t="8642" r="9580" b="9494"/>
          <a:stretch/>
        </p:blipFill>
        <p:spPr>
          <a:xfrm>
            <a:off x="6285571" y="1695527"/>
            <a:ext cx="5071288" cy="39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4884-8966-C3C2-7D2A-BA734D63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1968 – Other Races Present at Abingdon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2079FB-F3F2-F2C9-AF7C-C38385B90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7" r="-63" b="68069"/>
          <a:stretch/>
        </p:blipFill>
        <p:spPr>
          <a:xfrm>
            <a:off x="838200" y="1825625"/>
            <a:ext cx="10519405" cy="4357272"/>
          </a:xfrm>
        </p:spPr>
      </p:pic>
    </p:spTree>
    <p:extLst>
      <p:ext uri="{BB962C8B-B14F-4D97-AF65-F5344CB8AC3E}">
        <p14:creationId xmlns:p14="http://schemas.microsoft.com/office/powerpoint/2010/main" val="40332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7046-2547-F3AB-F75F-0FA7FDB4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1969 – Other Races </a:t>
            </a:r>
            <a:r>
              <a:rPr lang="en-US" dirty="0">
                <a:ea typeface="+mj-lt"/>
                <a:cs typeface="+mj-lt"/>
              </a:rPr>
              <a:t>Present at Abingdon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F9C0E-D651-46D6-29BD-46AAD8300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08" t="7046" r="10126" b="44994"/>
          <a:stretch/>
        </p:blipFill>
        <p:spPr>
          <a:xfrm>
            <a:off x="835063" y="1965015"/>
            <a:ext cx="5157406" cy="415287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24481EA-7FAB-9E9B-5429-40B606955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3" t="73741" r="13750" b="-225"/>
          <a:stretch/>
        </p:blipFill>
        <p:spPr>
          <a:xfrm>
            <a:off x="6248400" y="2669834"/>
            <a:ext cx="5408137" cy="25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4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E28A-5D6B-A533-165C-7C3AD4A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1968 – Opposition to Busing to Drew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A6DAF3E-F515-822C-BF97-35B95BDB5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787" b="86580"/>
          <a:stretch/>
        </p:blipFill>
        <p:spPr>
          <a:xfrm>
            <a:off x="840251" y="2089032"/>
            <a:ext cx="5064635" cy="2437209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099C7D-A9E5-2868-1DD4-259C06F06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44" b="75000"/>
          <a:stretch/>
        </p:blipFill>
        <p:spPr>
          <a:xfrm>
            <a:off x="6097882" y="2401706"/>
            <a:ext cx="5593665" cy="19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4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4659-7788-9A43-7ABB-DF6F627A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1971 – Busing From Green Valley Begins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189452-E7C2-AA69-510B-A25B15D1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2" t="8458" r="8842" b="56548"/>
          <a:stretch/>
        </p:blipFill>
        <p:spPr>
          <a:xfrm>
            <a:off x="1339942" y="1695528"/>
            <a:ext cx="9009507" cy="4767991"/>
          </a:xfrm>
        </p:spPr>
      </p:pic>
    </p:spTree>
    <p:extLst>
      <p:ext uri="{BB962C8B-B14F-4D97-AF65-F5344CB8AC3E}">
        <p14:creationId xmlns:p14="http://schemas.microsoft.com/office/powerpoint/2010/main" val="140808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7CFF-E593-5BA5-E015-8CA68B17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1971 – Green Valley School Boundaries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6C58A-2888-5005-D4F8-1DE93B3C3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4" t="2778" r="1637" b="8120"/>
          <a:stretch/>
        </p:blipFill>
        <p:spPr>
          <a:xfrm>
            <a:off x="2949603" y="1695528"/>
            <a:ext cx="6283398" cy="4601989"/>
          </a:xfrm>
        </p:spPr>
      </p:pic>
    </p:spTree>
    <p:extLst>
      <p:ext uri="{BB962C8B-B14F-4D97-AF65-F5344CB8AC3E}">
        <p14:creationId xmlns:p14="http://schemas.microsoft.com/office/powerpoint/2010/main" val="420733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5B10-0848-A571-BC10-DDAAFD9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1950 – Abingdon Opened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FF7E6-78F2-5267-9028-184DD9417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399" y="1825625"/>
            <a:ext cx="7423202" cy="4351338"/>
          </a:xfrm>
        </p:spPr>
      </p:pic>
    </p:spTree>
    <p:extLst>
      <p:ext uri="{BB962C8B-B14F-4D97-AF65-F5344CB8AC3E}">
        <p14:creationId xmlns:p14="http://schemas.microsoft.com/office/powerpoint/2010/main" val="214713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7F96-8A38-20DC-C6A5-59DB289E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1983-1987 – Green Valley Busing Continues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F1D75F-47B4-DC86-66D3-E564F016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6" y="1937137"/>
            <a:ext cx="5431346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7B506A-94B1-7C17-7511-F6945423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65" y="1934387"/>
            <a:ext cx="5623931" cy="43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8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E2FD-0BBF-20BA-957A-C5D9F5C9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221D1-FB75-202B-56C4-5BC267D7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Visit </a:t>
            </a:r>
            <a:r>
              <a:rPr lang="en-US" dirty="0">
                <a:cs typeface="Calibri"/>
                <a:hlinkClick r:id="rId2"/>
              </a:rPr>
              <a:t>www.abingdonpta.org/history</a:t>
            </a:r>
            <a:r>
              <a:rPr lang="en-US" dirty="0">
                <a:cs typeface="Calibri"/>
              </a:rPr>
              <a:t> for all of this and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7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032B-6F17-9471-89AE-E725A76B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1954 – Brown v Board of Education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EE6E3A-387E-B8C2-76F2-9600DA41E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9816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6D60-9D7B-F6EB-E0B6-00DB72F9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1955— Abingdon PTA Discussion Panel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0EEC528-AB73-9316-EEFB-65C1F4011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005" y="1714112"/>
            <a:ext cx="1384574" cy="47695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99CE1-AD6B-DD56-D2C3-958274F5E4FF}"/>
              </a:ext>
            </a:extLst>
          </p:cNvPr>
          <p:cNvSpPr txBox="1"/>
          <p:nvPr/>
        </p:nvSpPr>
        <p:spPr>
          <a:xfrm>
            <a:off x="2931458" y="1783976"/>
            <a:ext cx="777240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"...a good principle sometimes hard to apply..."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"...there are some areas ready for integration tonight."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"...build a bridge across the chasm that exists between the races."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"I think integration is going to be quite easy here in the country.... There's no need to take a hundred years to get it done."</a:t>
            </a:r>
          </a:p>
        </p:txBody>
      </p:sp>
    </p:spTree>
    <p:extLst>
      <p:ext uri="{BB962C8B-B14F-4D97-AF65-F5344CB8AC3E}">
        <p14:creationId xmlns:p14="http://schemas.microsoft.com/office/powerpoint/2010/main" val="43900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68BA-2466-79E6-2947-4ED9C9C8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1955 – PTA Vote Opposing Massive Resistance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40B730-BE61-AAEE-28AE-A29243D4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4" r="1087" b="54494"/>
          <a:stretch/>
        </p:blipFill>
        <p:spPr>
          <a:xfrm>
            <a:off x="839134" y="1714500"/>
            <a:ext cx="1773163" cy="47792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830BF-29DC-7C12-E212-8D1FA4D333EB}"/>
              </a:ext>
            </a:extLst>
          </p:cNvPr>
          <p:cNvSpPr txBox="1"/>
          <p:nvPr/>
        </p:nvSpPr>
        <p:spPr>
          <a:xfrm>
            <a:off x="4260967" y="1712259"/>
            <a:ext cx="69000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"The discussion, sponsored by the </a:t>
            </a:r>
            <a:r>
              <a:rPr lang="en-US" sz="2800" dirty="0" err="1">
                <a:ea typeface="+mn-lt"/>
                <a:cs typeface="+mn-lt"/>
              </a:rPr>
              <a:t>Fairlington</a:t>
            </a:r>
            <a:r>
              <a:rPr lang="en-US" sz="2800" dirty="0">
                <a:ea typeface="+mn-lt"/>
                <a:cs typeface="+mn-lt"/>
              </a:rPr>
              <a:t> Civic Association and the </a:t>
            </a:r>
            <a:r>
              <a:rPr lang="en-US" sz="2800" dirty="0" err="1">
                <a:ea typeface="+mn-lt"/>
                <a:cs typeface="+mn-lt"/>
              </a:rPr>
              <a:t>Fairlington</a:t>
            </a:r>
            <a:r>
              <a:rPr lang="en-US" sz="2800" dirty="0">
                <a:ea typeface="+mn-lt"/>
                <a:cs typeface="+mn-lt"/>
              </a:rPr>
              <a:t> and Abingdon PTA's, wound up ... adopting a resolution opposing the calling of a Constitutional Convention [which was intended to support public financing for private schools in which segregation would be permitted].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"It was adopted by voice vote, with a lone dissenter, at the meeting in the Abingdon School, 3035 Abingdon St., Arlington."</a:t>
            </a:r>
            <a:endParaRPr lang="en-US" sz="2800">
              <a:cs typeface="Calibri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99DA998-EA82-86E5-BD61-273BD12B8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45274" r="1036" b="443"/>
          <a:stretch/>
        </p:blipFill>
        <p:spPr>
          <a:xfrm>
            <a:off x="2614035" y="1712564"/>
            <a:ext cx="1495736" cy="47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F1A5-48E0-3A62-118C-E3588A95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1956 – Arlington's School Board Replaced</a:t>
            </a:r>
            <a:endParaRPr lang="en-US" dirty="0"/>
          </a:p>
        </p:txBody>
      </p:sp>
      <p:pic>
        <p:nvPicPr>
          <p:cNvPr id="4" name="Picture 4" descr="7efc6732ccd8f91fdf794943c7cf015a-1.png">
            <a:extLst>
              <a:ext uri="{FF2B5EF4-FFF2-40B4-BE49-F238E27FC236}">
                <a16:creationId xmlns:a16="http://schemas.microsoft.com/office/drawing/2014/main" id="{9EEF81CA-FB03-F084-72FC-D42E8371C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3" r="-322" b="38461"/>
          <a:stretch/>
        </p:blipFill>
        <p:spPr>
          <a:xfrm>
            <a:off x="3050743" y="1695528"/>
            <a:ext cx="5542257" cy="4443164"/>
          </a:xfrm>
        </p:spPr>
      </p:pic>
    </p:spTree>
    <p:extLst>
      <p:ext uri="{BB962C8B-B14F-4D97-AF65-F5344CB8AC3E}">
        <p14:creationId xmlns:p14="http://schemas.microsoft.com/office/powerpoint/2010/main" val="271209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950A-DAEF-46E5-E061-F3AE18E8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1959 – Stratford Jr. High Integrated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F39380-7537-85F2-05AE-934DFA887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249" y="1825625"/>
            <a:ext cx="4373501" cy="4351338"/>
          </a:xfrm>
        </p:spPr>
      </p:pic>
    </p:spTree>
    <p:extLst>
      <p:ext uri="{BB962C8B-B14F-4D97-AF65-F5344CB8AC3E}">
        <p14:creationId xmlns:p14="http://schemas.microsoft.com/office/powerpoint/2010/main" val="34086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5726-8DDC-BCDD-44D4-02DD4C42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1964 – De Jure Segregation Over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42799E-42B5-D27C-0F55-BCFF1477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41" b="30568"/>
          <a:stretch/>
        </p:blipFill>
        <p:spPr>
          <a:xfrm>
            <a:off x="1228726" y="1688679"/>
            <a:ext cx="9734563" cy="4347496"/>
          </a:xfrm>
        </p:spPr>
      </p:pic>
    </p:spTree>
    <p:extLst>
      <p:ext uri="{BB962C8B-B14F-4D97-AF65-F5344CB8AC3E}">
        <p14:creationId xmlns:p14="http://schemas.microsoft.com/office/powerpoint/2010/main" val="313638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E6FF-B5B4-BEEB-13BC-18513E33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1965 – No Black Students at Abingdon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E6AA3B-BDC0-688E-7F17-C11893C3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7" r="-89" b="66484"/>
          <a:stretch/>
        </p:blipFill>
        <p:spPr>
          <a:xfrm>
            <a:off x="838200" y="1944823"/>
            <a:ext cx="10519248" cy="4303659"/>
          </a:xfrm>
        </p:spPr>
      </p:pic>
    </p:spTree>
    <p:extLst>
      <p:ext uri="{BB962C8B-B14F-4D97-AF65-F5344CB8AC3E}">
        <p14:creationId xmlns:p14="http://schemas.microsoft.com/office/powerpoint/2010/main" val="135097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Desegregation at Abingdon Elementary</vt:lpstr>
      <vt:lpstr>1950 – Abingdon Opened</vt:lpstr>
      <vt:lpstr>1954 – Brown v Board of Education</vt:lpstr>
      <vt:lpstr>1955— Abingdon PTA Discussion Panel</vt:lpstr>
      <vt:lpstr>1955 – PTA Vote Opposing Massive Resistance</vt:lpstr>
      <vt:lpstr>1956 – Arlington's School Board Replaced</vt:lpstr>
      <vt:lpstr>1959 – Stratford Jr. High Integrated</vt:lpstr>
      <vt:lpstr>1964 – De Jure Segregation Over</vt:lpstr>
      <vt:lpstr>1965 – No Black Students at Abingdon</vt:lpstr>
      <vt:lpstr>1966 – Housing Discrimination in Fairlington </vt:lpstr>
      <vt:lpstr>1967 – Continued Housing Discrimination</vt:lpstr>
      <vt:lpstr>1968 – Fair Housing Act</vt:lpstr>
      <vt:lpstr>1968 – First Black Students Enroll at Abingdon</vt:lpstr>
      <vt:lpstr>1969 – Yearbook Images</vt:lpstr>
      <vt:lpstr>1968 – Other Races Present at Abingdon</vt:lpstr>
      <vt:lpstr>1969 – Other Races Present at Abingdon</vt:lpstr>
      <vt:lpstr>1968 – Opposition to Busing to Drew</vt:lpstr>
      <vt:lpstr>1971 – Busing From Green Valley Begins</vt:lpstr>
      <vt:lpstr>1971 – Green Valley School Boundaries</vt:lpstr>
      <vt:lpstr>1983-1987 – Green Valley Busing Continues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282</cp:revision>
  <dcterms:created xsi:type="dcterms:W3CDTF">2023-02-03T19:58:34Z</dcterms:created>
  <dcterms:modified xsi:type="dcterms:W3CDTF">2023-02-13T16:50:08Z</dcterms:modified>
</cp:coreProperties>
</file>